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4"/>
  </p:notesMasterIdLst>
  <p:handoutMasterIdLst>
    <p:handoutMasterId r:id="rId35"/>
  </p:handoutMasterIdLst>
  <p:sldIdLst>
    <p:sldId id="288" r:id="rId3"/>
    <p:sldId id="322" r:id="rId4"/>
    <p:sldId id="323" r:id="rId5"/>
    <p:sldId id="290" r:id="rId6"/>
    <p:sldId id="301" r:id="rId7"/>
    <p:sldId id="317" r:id="rId8"/>
    <p:sldId id="307" r:id="rId9"/>
    <p:sldId id="312" r:id="rId10"/>
    <p:sldId id="314" r:id="rId11"/>
    <p:sldId id="309" r:id="rId12"/>
    <p:sldId id="311" r:id="rId13"/>
    <p:sldId id="316" r:id="rId14"/>
    <p:sldId id="310" r:id="rId15"/>
    <p:sldId id="308" r:id="rId16"/>
    <p:sldId id="330" r:id="rId17"/>
    <p:sldId id="318" r:id="rId18"/>
    <p:sldId id="319" r:id="rId19"/>
    <p:sldId id="324" r:id="rId20"/>
    <p:sldId id="297" r:id="rId21"/>
    <p:sldId id="326" r:id="rId22"/>
    <p:sldId id="327" r:id="rId23"/>
    <p:sldId id="331" r:id="rId24"/>
    <p:sldId id="325" r:id="rId25"/>
    <p:sldId id="332" r:id="rId26"/>
    <p:sldId id="292" r:id="rId27"/>
    <p:sldId id="305" r:id="rId28"/>
    <p:sldId id="293" r:id="rId29"/>
    <p:sldId id="294" r:id="rId30"/>
    <p:sldId id="328" r:id="rId31"/>
    <p:sldId id="320" r:id="rId32"/>
    <p:sldId id="329" r:id="rId3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322"/>
            <p14:sldId id="323"/>
            <p14:sldId id="290"/>
            <p14:sldId id="301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330"/>
            <p14:sldId id="318"/>
            <p14:sldId id="319"/>
            <p14:sldId id="324"/>
            <p14:sldId id="297"/>
            <p14:sldId id="326"/>
            <p14:sldId id="327"/>
            <p14:sldId id="331"/>
            <p14:sldId id="325"/>
            <p14:sldId id="332"/>
            <p14:sldId id="292"/>
            <p14:sldId id="305"/>
            <p14:sldId id="293"/>
            <p14:sldId id="294"/>
            <p14:sldId id="328"/>
            <p14:sldId id="320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1"/>
    <a:srgbClr val="D8413E"/>
    <a:srgbClr val="FF5451"/>
    <a:srgbClr val="262A31"/>
    <a:srgbClr val="B2B2B2"/>
    <a:srgbClr val="C9C9C9"/>
    <a:srgbClr val="969696"/>
    <a:srgbClr val="4D4D4D"/>
    <a:srgbClr val="242424"/>
    <a:srgbClr val="79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2" y="14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30.01.2024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achsen.schule/digit/index.php/Darstellungswechsel" TargetMode="External"/><Relationship Id="rId2" Type="http://schemas.openxmlformats.org/officeDocument/2006/relationships/hyperlink" Target="https://www.iwd.de/artikel/ki-boom-unternehmen-suchen-fachkraefte-606812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iro.medium.com/v2/resize:fit:786/format:webp/1*pRqasOIB7YfNtgumtmUe0Q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Abb.8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  <p:pic>
        <p:nvPicPr>
          <p:cNvPr id="4" name="Grafik 3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636B64AD-9430-C182-1BC1-9CB8B4A7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37" y="1326154"/>
            <a:ext cx="2756159" cy="33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6878244-A48A-FA9D-310C-33FDC246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426E3C2-2462-DD4B-6A01-6FFE6419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876800" cy="2985558"/>
          </a:xfrm>
        </p:spPr>
        <p:txBody>
          <a:bodyPr/>
          <a:lstStyle/>
          <a:p>
            <a:r>
              <a:rPr lang="de-DE" dirty="0"/>
              <a:t>Bildklassifikation</a:t>
            </a:r>
          </a:p>
          <a:p>
            <a:r>
              <a:rPr lang="de-DE" dirty="0"/>
              <a:t>Einfache Situation, kaum Vorwissen benötigt</a:t>
            </a:r>
          </a:p>
          <a:p>
            <a:r>
              <a:rPr lang="de-DE" dirty="0"/>
              <a:t>Bietet die Möglichkeit die Daten selber zu sammeln</a:t>
            </a:r>
          </a:p>
          <a:p>
            <a:endParaRPr lang="de-DE" dirty="0"/>
          </a:p>
          <a:p>
            <a:r>
              <a:rPr lang="de-DE" dirty="0"/>
              <a:t>SuS in Kleingruppen einteilen (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J</a:t>
            </a:r>
            <a:r>
              <a:rPr lang="de-DE" dirty="0"/>
              <a:t>ede Gruppe sammelt Bilder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E80067-9116-CA1E-EEEE-BC82C4919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Straßenschilder klassifizieren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24E6C-012E-CBDB-BB88-2FD2029EE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raußen, Gebäude, Fahrzeug enthält.&#10;&#10;Automatisch generierte Beschreibung">
            <a:extLst>
              <a:ext uri="{FF2B5EF4-FFF2-40B4-BE49-F238E27FC236}">
                <a16:creationId xmlns:a16="http://schemas.microsoft.com/office/drawing/2014/main" id="{6E069C06-57C6-7CD4-C9A1-C5A94688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61" y="1125940"/>
            <a:ext cx="3153739" cy="29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6CD8EFC-C61C-6BDB-15C9-D70AF564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5BA6B1-EAFD-3254-2A0A-8BE81509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34" y="1157708"/>
            <a:ext cx="6286932" cy="34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6E23DDA-224C-9885-C755-46BE0D81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5F0C4-6BA2-7354-93ED-F76DC49E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1" y="1172575"/>
            <a:ext cx="8056418" cy="32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C9048DF-DF21-1F13-9E7E-4D580D44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5D5937-F55E-1837-B311-12840321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43" y="1063623"/>
            <a:ext cx="4927314" cy="35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1430422"/>
            <a:ext cx="8234363" cy="276618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A2E100-AC6F-43C0-DC4A-BA9824F0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227AE4-7639-6120-47FA-D1BA2A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351" y="1360968"/>
            <a:ext cx="3446068" cy="242156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759F438-8680-C673-0DA1-A2B7C6C24C98}"/>
              </a:ext>
            </a:extLst>
          </p:cNvPr>
          <p:cNvSpPr txBox="1"/>
          <p:nvPr/>
        </p:nvSpPr>
        <p:spPr>
          <a:xfrm>
            <a:off x="4572000" y="4285902"/>
            <a:ext cx="3507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827405-29B8-6BCF-E813-96E7E994BDB5}"/>
              </a:ext>
            </a:extLst>
          </p:cNvPr>
          <p:cNvSpPr txBox="1"/>
          <p:nvPr/>
        </p:nvSpPr>
        <p:spPr>
          <a:xfrm>
            <a:off x="457200" y="4285901"/>
            <a:ext cx="3581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E52551-A110-1173-D484-A6D5DA37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284500"/>
            <a:ext cx="3858491" cy="25744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E5193088-2969-AF43-3B41-D07EAA6D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reenshot, Quittung, Reihe enthält.&#10;&#10;Automatisch generierte Beschreibung">
            <a:extLst>
              <a:ext uri="{FF2B5EF4-FFF2-40B4-BE49-F238E27FC236}">
                <a16:creationId xmlns:a16="http://schemas.microsoft.com/office/drawing/2014/main" id="{28C23D05-F03E-B58B-0D66-7AF251F2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1348634"/>
            <a:ext cx="7811177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360965BB-1F38-CC11-EFBB-F766873C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788" y="1063624"/>
            <a:ext cx="4354423" cy="34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C11DF1F6-627E-8DB6-B778-4309E08E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76" y="1063624"/>
            <a:ext cx="4408448" cy="36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9990E530-7153-E03B-CC4A-7AE0927F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68885"/>
            <a:ext cx="8312727" cy="301840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3D97-1CCA-1528-55D8-DD69D2B426B5}"/>
              </a:ext>
            </a:extLst>
          </p:cNvPr>
          <p:cNvSpPr/>
          <p:nvPr/>
        </p:nvSpPr>
        <p:spPr>
          <a:xfrm>
            <a:off x="302508" y="1189252"/>
            <a:ext cx="157288" cy="318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oftware, Website, Multimedia-Software enthält.&#10;&#10;Automatisch generierte Beschreibung">
            <a:extLst>
              <a:ext uri="{FF2B5EF4-FFF2-40B4-BE49-F238E27FC236}">
                <a16:creationId xmlns:a16="http://schemas.microsoft.com/office/drawing/2014/main" id="{CE5DABB1-31FD-D891-12D1-532F061D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6" y="1017410"/>
            <a:ext cx="8268567" cy="3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A19BB99-657C-57CB-D4E6-4AC8EEBF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7" y="1063624"/>
            <a:ext cx="6121266" cy="35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sz="1600" kern="100" dirty="0">
              <a:latin typeface="+mj-lt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konzeptionelle Herangehensweise an Klassifikationsaufgaben zu erklären.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100" dirty="0">
                <a:solidFill>
                  <a:srgbClr val="000000"/>
                </a:solidFill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grundlegende Aufgabe und Funktionsweise eines Klassifikators zu beschreiben.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grundlegende Notwendigkeit einer guten Datenbasis zu erklären.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die Ergebnisse einer Klassifikationsaufgabe mithilfe der von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teachable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machine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bereitgestellten Faktoren zu analysieren und zu diskutieren.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anhand der Ausgabe des Klassifikations-Algorithmus Verbesserungsvorschläge für die Trainingsdaten abzuleiten.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Herausforderungen bei der Bildklassifikation zu verstehen.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durch KI getroffene Entscheidungen reflektiert zu beurteilen und einzuordnen.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einfache Funktionen von Bildverarbeitungssoftware einzusetzen.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im Rahmen einer sogenannten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shared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task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in Kleingruppen zusammen zu arbeiten und sich gegenseitig zu unterstützen.</a:t>
            </a:r>
            <a:endParaRPr lang="de-DE" kern="100" dirty="0">
              <a:effectLst/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-Tests:</a:t>
            </a:r>
          </a:p>
          <a:p>
            <a:r>
              <a:rPr lang="de-DE" dirty="0"/>
              <a:t>Erprobung mit SuS der Klassenstufe 7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SuS der Klassenstufe 9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Welche Kompetenzen werden erreicht?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4939145" cy="3379199"/>
          </a:xfrm>
        </p:spPr>
        <p:txBody>
          <a:bodyPr/>
          <a:lstStyle/>
          <a:p>
            <a:r>
              <a:rPr lang="de-DE" dirty="0"/>
              <a:t>Es ist wichtig, das Thema der KI in der Schule zu behandeln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stellt ein gutes Tool dar, um ML zugänglich zu machen</a:t>
            </a:r>
          </a:p>
          <a:p>
            <a:endParaRPr lang="de-DE" dirty="0"/>
          </a:p>
          <a:p>
            <a:r>
              <a:rPr lang="de-DE" dirty="0"/>
              <a:t>Mit Hilfe sehr starker didaktische Reduktion </a:t>
            </a:r>
            <a:r>
              <a:rPr lang="de-DE" dirty="0">
                <a:sym typeface="Wingdings" panose="05000000000000000000" pitchFamily="2" charset="2"/>
              </a:rPr>
              <a:t>gewinnen SuS einen ersten Einblick in die Welt des 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Erfolg, Treppe, Tafel, Zeichnung">
            <a:extLst>
              <a:ext uri="{FF2B5EF4-FFF2-40B4-BE49-F238E27FC236}">
                <a16:creationId xmlns:a16="http://schemas.microsoft.com/office/drawing/2014/main" id="{332E9742-F1C4-3563-682A-C00CD0AC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unst, Kreis, Zeichnung enthält.&#10;&#10;Automatisch generierte Beschreibung">
            <a:extLst>
              <a:ext uri="{FF2B5EF4-FFF2-40B4-BE49-F238E27FC236}">
                <a16:creationId xmlns:a16="http://schemas.microsoft.com/office/drawing/2014/main" id="{13A49505-1BFB-9E72-503A-61EC2CD9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/>
          <a:stretch/>
        </p:blipFill>
        <p:spPr>
          <a:xfrm>
            <a:off x="5536491" y="2467345"/>
            <a:ext cx="3150308" cy="21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F8514A-863F-1C92-CFAF-B292FEF74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4552869" cy="1003789"/>
          </a:xfrm>
        </p:spPr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043E6C-A27D-293D-ADBE-E200FEF40A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8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CFC9FDC-B04A-0C8A-B950-835CA34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4896C-83C8-FE7D-05BD-5A2FCB61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72105-5E0E-EEDF-F634-F4D4E5A9E3DE}"/>
              </a:ext>
            </a:extLst>
          </p:cNvPr>
          <p:cNvSpPr txBox="1"/>
          <p:nvPr/>
        </p:nvSpPr>
        <p:spPr>
          <a:xfrm>
            <a:off x="457125" y="4344933"/>
            <a:ext cx="25492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3BD4A2-FEAA-3013-ACC3-9B423C84F5DC}"/>
              </a:ext>
            </a:extLst>
          </p:cNvPr>
          <p:cNvSpPr txBox="1"/>
          <p:nvPr/>
        </p:nvSpPr>
        <p:spPr>
          <a:xfrm>
            <a:off x="5038726" y="4344932"/>
            <a:ext cx="414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FE6F30-EB36-1A4B-10BF-07C05459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304799"/>
            <a:ext cx="2549237" cy="36905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C00DE-CFD7-CFB9-F6AC-F811F99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25" y="1504447"/>
            <a:ext cx="3443365" cy="229169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1223492"/>
            <a:ext cx="8234363" cy="3379199"/>
          </a:xfrm>
        </p:spPr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Bruner, J.: The Process of Education. Cambridge: Harvard University Press, 1966, S.34-38 ISBN: 9780674710009</a:t>
            </a:r>
          </a:p>
          <a:p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Gesellschaft für Informatik e. V. (2008). </a:t>
            </a:r>
            <a:r>
              <a:rPr lang="de-DE" sz="1800" i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Bildungsstandards Informatik für die Sekundarstufe I.</a:t>
            </a:r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Berlin, Bonn: LOG IN Verlag GmbH.</a:t>
            </a:r>
          </a:p>
          <a:p>
            <a:r>
              <a:rPr lang="de-DE" dirty="0">
                <a:latin typeface="+mj-lt"/>
              </a:rPr>
              <a:t>Sächsisches Staatsministerium für Kultus. (Hrsg.). (2022). </a:t>
            </a:r>
            <a:r>
              <a:rPr lang="de-DE" i="1" dirty="0">
                <a:latin typeface="+mj-lt"/>
              </a:rPr>
              <a:t>Lehrplan Gymnasium Informatik</a:t>
            </a:r>
            <a:r>
              <a:rPr lang="de-DE" dirty="0">
                <a:latin typeface="+mj-lt"/>
              </a:rPr>
              <a:t>. Dresden: Landesamt für Schule und Bildung.</a:t>
            </a:r>
          </a:p>
          <a:p>
            <a:endParaRPr lang="de-DE" sz="1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200" dirty="0">
                <a:latin typeface="+mj-lt"/>
              </a:rPr>
              <a:t>Alle Bilder ohne Quellenangabe, stammen von pixabay.com oder sind selbst erstellt</a:t>
            </a:r>
          </a:p>
          <a:p>
            <a:r>
              <a:rPr lang="de-DE" sz="1200" dirty="0">
                <a:latin typeface="+mj-lt"/>
              </a:rPr>
              <a:t>Abb.1: https://www.haufe.de/personal/hr-management/unternehmen-suchen-haenderingend-nach-ki-experten_80_594902.html</a:t>
            </a:r>
          </a:p>
          <a:p>
            <a:r>
              <a:rPr lang="de-DE" sz="1200" dirty="0">
                <a:latin typeface="+mj-lt"/>
              </a:rPr>
              <a:t>Abb.2: https://www.deutschland.de/de/topic/wirtschaft/chancen-fuer-ki-talente-standort-deutschland</a:t>
            </a:r>
          </a:p>
          <a:p>
            <a:r>
              <a:rPr lang="de-DE" sz="1200" dirty="0">
                <a:latin typeface="+mj-lt"/>
              </a:rPr>
              <a:t>Abb.3: </a:t>
            </a:r>
            <a:r>
              <a:rPr lang="de-DE" sz="1200" dirty="0">
                <a:latin typeface="+mj-lt"/>
                <a:hlinkClick r:id="rId2"/>
              </a:rPr>
              <a:t>https://www.iwd.de/artikel/ki-boom-unternehmen-suchen-fachkraefte-606812/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Abb.4 nach: Büchel, Jan / Engler, Jan Felix / Mertens, Armin, 2023, KI-Einsatzbereiche in  Deutschland. Eine Analyse von KI-Stellenanzeigen, Gutachten im Projekt „Entwicklung und Messung der Digitalisierung der Wirtschaft am Standort Deutschland” des Bundesministeriums für Wirtschaft und Klimaschutz, Köln</a:t>
            </a:r>
          </a:p>
          <a:p>
            <a:r>
              <a:rPr lang="de-DE" sz="1200" dirty="0">
                <a:latin typeface="+mj-lt"/>
              </a:rPr>
              <a:t>Abb.5: </a:t>
            </a:r>
            <a:r>
              <a:rPr lang="de-DE" sz="1200" dirty="0">
                <a:latin typeface="+mj-lt"/>
                <a:hlinkClick r:id="rId3"/>
              </a:rPr>
              <a:t>https://wiki.sachsen.schule/digit/index.php/Darstellungswechsel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Abb.6: </a:t>
            </a:r>
            <a:r>
              <a:rPr lang="de-DE" sz="1200" dirty="0">
                <a:hlinkClick r:id="rId4"/>
              </a:rPr>
              <a:t>https://miro.medium.com/v2/resize:fit:786/format:webp/1*pRqasOIB7YfNtgumtmUe0Q.png</a:t>
            </a:r>
            <a:endParaRPr lang="de-DE" sz="1200" dirty="0"/>
          </a:p>
          <a:p>
            <a:r>
              <a:rPr lang="de-DE" sz="1200" dirty="0"/>
              <a:t>Abb.7: https://de.wikipedia.org/wiki/Datei:KMeans-Gaussian-data.svg</a:t>
            </a:r>
          </a:p>
          <a:p>
            <a:r>
              <a:rPr lang="de-DE" sz="1200" dirty="0"/>
              <a:t>Abb.8: https://datatab.de/tutorial/lineare-regression</a:t>
            </a:r>
          </a:p>
          <a:p>
            <a:endParaRPr lang="de-DE" sz="1200" dirty="0"/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931583-200F-BABF-F226-90D51D311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Bildquellen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4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842164" cy="3379199"/>
          </a:xfrm>
        </p:spPr>
        <p:txBody>
          <a:bodyPr/>
          <a:lstStyle/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rgbClr val="000000"/>
                </a:solidFill>
                <a:latin typeface="ArialMT"/>
              </a:rPr>
              <a:t>„SuS kennen ausgewählte Aspekte und Verfahren der Künstlichen Intelligenz (KI) und des maschinellen Lernens (ML)“</a:t>
            </a:r>
            <a:endParaRPr lang="de-DE" sz="2000" dirty="0">
              <a:solidFill>
                <a:srgbClr val="000000"/>
              </a:solidFill>
              <a:latin typeface="ArialMT"/>
            </a:endParaRPr>
          </a:p>
          <a:p>
            <a:endParaRPr lang="de-DE" sz="2000" dirty="0">
              <a:latin typeface="ArialMT"/>
            </a:endParaRPr>
          </a:p>
          <a:p>
            <a:r>
              <a:rPr lang="de-DE" sz="2000" b="1" dirty="0"/>
              <a:t>Praktische Umsetzung der Theorie</a:t>
            </a:r>
            <a:endParaRPr lang="de-DE" sz="2000" dirty="0">
              <a:latin typeface="ArialMT"/>
            </a:endParaRPr>
          </a:p>
          <a:p>
            <a:endParaRPr lang="de-DE" sz="20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302D7C-B338-60F9-1634-5D6F4AF1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2806992"/>
            <a:ext cx="8116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90EE3B-07F4-2195-5552-76630B7BD7CC}"/>
              </a:ext>
            </a:extLst>
          </p:cNvPr>
          <p:cNvGrpSpPr/>
          <p:nvPr/>
        </p:nvGrpSpPr>
        <p:grpSpPr>
          <a:xfrm>
            <a:off x="5738368" y="2502444"/>
            <a:ext cx="2394252" cy="1901758"/>
            <a:chOff x="2466108" y="1163782"/>
            <a:chExt cx="3692237" cy="29327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96D98C7-0176-99C8-6631-3577AC5EB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C68D99-160B-7143-5925-41B51FD8506A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AEB2196-11C0-2A92-3442-E7F977A0D8E3}"/>
              </a:ext>
            </a:extLst>
          </p:cNvPr>
          <p:cNvSpPr txBox="1"/>
          <p:nvPr/>
        </p:nvSpPr>
        <p:spPr>
          <a:xfrm>
            <a:off x="5738369" y="4439690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  <p:pic>
        <p:nvPicPr>
          <p:cNvPr id="17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r="19877"/>
          <a:stretch/>
        </p:blipFill>
        <p:spPr>
          <a:xfrm>
            <a:off x="516667" y="596154"/>
            <a:ext cx="5258869" cy="4288800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667" y="99135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516667" y="3851565"/>
            <a:ext cx="5258869" cy="5334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516667" y="596153"/>
            <a:ext cx="5258869" cy="325541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5863BB-0283-DA31-26D1-F0427E02E1FE}"/>
              </a:ext>
            </a:extLst>
          </p:cNvPr>
          <p:cNvGrpSpPr/>
          <p:nvPr/>
        </p:nvGrpSpPr>
        <p:grpSpPr>
          <a:xfrm>
            <a:off x="6233081" y="1620871"/>
            <a:ext cx="2394252" cy="1901758"/>
            <a:chOff x="2466108" y="1163782"/>
            <a:chExt cx="3692237" cy="29327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20672B-F9C1-5F06-ADD2-DA6B3D720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608804E-EC1E-4067-E703-ED84674C1DB4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5" y="167583"/>
            <a:ext cx="952381" cy="28571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988C9DA-1536-4AD1-CBBD-D9DD4D076726}"/>
              </a:ext>
            </a:extLst>
          </p:cNvPr>
          <p:cNvSpPr txBox="1"/>
          <p:nvPr/>
        </p:nvSpPr>
        <p:spPr>
          <a:xfrm>
            <a:off x="6343607" y="3670763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EA05E5B-C358-961D-3CF1-43F4F2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6" y="1093731"/>
            <a:ext cx="3304309" cy="3104514"/>
          </a:xfrm>
          <a:prstGeom prst="rect">
            <a:avLst/>
          </a:prstGeom>
        </p:spPr>
      </p:pic>
      <p:pic>
        <p:nvPicPr>
          <p:cNvPr id="12" name="Grafik 11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981EA114-5684-9C09-C45C-50E5F85E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9" y="1509419"/>
            <a:ext cx="2808375" cy="2124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3886200" cy="3379199"/>
          </a:xfrm>
        </p:spPr>
        <p:txBody>
          <a:bodyPr/>
          <a:lstStyle/>
          <a:p>
            <a:r>
              <a:rPr lang="de-DE" dirty="0"/>
              <a:t>Wie erstellen wir eine Task?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4B0BCE-4B0F-E36D-F3E4-6E6E5CD19496}"/>
              </a:ext>
            </a:extLst>
          </p:cNvPr>
          <p:cNvSpPr txBox="1"/>
          <p:nvPr/>
        </p:nvSpPr>
        <p:spPr>
          <a:xfrm>
            <a:off x="4926169" y="4249725"/>
            <a:ext cx="2867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Abb.6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50C64B27-3CC1-CBC9-259E-3DB2535C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846</Words>
  <Application>Microsoft Office PowerPoint</Application>
  <PresentationFormat>Bildschirmpräsentation (16:9)</PresentationFormat>
  <Paragraphs>175</Paragraphs>
  <Slides>31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0" baseType="lpstr">
      <vt:lpstr>Arial</vt:lpstr>
      <vt:lpstr>Arial Unicode MS</vt:lpstr>
      <vt:lpstr>ArialMT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Motivation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Kompetenz-ziele</vt:lpstr>
      <vt:lpstr>Kompetenz-ziele</vt:lpstr>
      <vt:lpstr>Erprobung</vt:lpstr>
      <vt:lpstr>Zusammenfassung</vt:lpstr>
      <vt:lpstr>Vielen Dank für eure Aufmerksamkeit</vt:lpstr>
      <vt:lpstr>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29</cp:revision>
  <cp:lastPrinted>2017-09-28T12:33:25Z</cp:lastPrinted>
  <dcterms:created xsi:type="dcterms:W3CDTF">2024-01-14T23:08:17Z</dcterms:created>
  <dcterms:modified xsi:type="dcterms:W3CDTF">2024-01-31T22:46:02Z</dcterms:modified>
</cp:coreProperties>
</file>